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2A9A5-A1B3-493C-B34A-255C368CA2F6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E1934-F2AB-48A2-BEBF-BCD000E23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D17F3-70CA-450A-ABE5-76EFC11AE3E2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742F-6C35-4F49-9D8E-BD95C98092F0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4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B12-CD7A-4274-B022-D4BA0372E4D6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37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A518-4C2E-4E0F-ACB4-A4273A66425C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3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4E2AD-2F84-47C0-8C50-E36E3EC4828A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321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DE9A-6AB8-46C4-9356-176DFD9AB8C0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6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8381-3CDB-4544-A776-8FB1ED718218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89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A13D-7FE1-4B02-B97E-B71A9333ECCE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1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E1E3-290F-431B-8889-35C2FB60BD50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3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4C13-70ED-41A8-BFCA-278060241C5C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7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A48D2-273D-443E-880A-8C51237DB8F5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77D9-1FF2-49BD-B07E-D7B85D2E229B}" type="datetime1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2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928D-522D-47D1-8F1B-BF8C209BDBE6}" type="datetime1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EF93-BD25-4972-BACA-94E9AF948079}" type="datetime1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41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3E2B-4226-4D4E-B144-1188502C6010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7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41F6-A431-4FC7-99FB-7D3E54CA91B4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F88D-B134-4971-85E2-3C76D8C77B44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6B93B4-E24E-46AA-9A60-809767331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6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1473" y="61289"/>
            <a:ext cx="1466432" cy="404959"/>
          </a:xfrm>
        </p:spPr>
        <p:txBody>
          <a:bodyPr/>
          <a:lstStyle/>
          <a:p>
            <a:r>
              <a:rPr lang="fa-IR" sz="1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بسمه تعالی</a:t>
            </a:r>
            <a:endParaRPr lang="en-US" sz="16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5344" y="1922585"/>
            <a:ext cx="7766936" cy="3634153"/>
          </a:xfrm>
        </p:spPr>
        <p:txBody>
          <a:bodyPr>
            <a:normAutofit/>
          </a:bodyPr>
          <a:lstStyle/>
          <a:p>
            <a:pPr algn="ctr"/>
            <a:r>
              <a:rPr lang="fa-IR" b="1" dirty="0">
                <a:solidFill>
                  <a:schemeClr val="tx1"/>
                </a:solidFill>
                <a:latin typeface="+mj-lt"/>
                <a:ea typeface="+mj-ea"/>
                <a:cs typeface="B Nazanin" panose="00000400000000000000" pitchFamily="2" charset="-78"/>
              </a:rPr>
              <a:t>نام شرکت</a:t>
            </a:r>
            <a:r>
              <a:rPr lang="fa-IR" b="1" dirty="0" smtClean="0">
                <a:solidFill>
                  <a:schemeClr val="tx1"/>
                </a:solidFill>
                <a:latin typeface="+mj-lt"/>
                <a:ea typeface="+mj-ea"/>
                <a:cs typeface="B Nazanin" panose="00000400000000000000" pitchFamily="2" charset="-78"/>
              </a:rPr>
              <a:t>: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+mj-lt"/>
              <a:ea typeface="+mj-ea"/>
              <a:cs typeface="B Nazanin" panose="00000400000000000000" pitchFamily="2" charset="-78"/>
            </a:endParaRPr>
          </a:p>
          <a:p>
            <a:pPr algn="ctr"/>
            <a:r>
              <a:rPr lang="fa-IR" b="1" dirty="0" smtClean="0">
                <a:solidFill>
                  <a:schemeClr val="tx1"/>
                </a:solidFill>
                <a:latin typeface="+mj-lt"/>
                <a:ea typeface="+mj-ea"/>
                <a:cs typeface="B Nazanin" panose="00000400000000000000" pitchFamily="2" charset="-78"/>
              </a:rPr>
              <a:t>شماره ثبت:</a:t>
            </a:r>
          </a:p>
          <a:p>
            <a:pPr algn="ctr"/>
            <a:endParaRPr lang="fa-IR" b="1" dirty="0" smtClean="0">
              <a:solidFill>
                <a:schemeClr val="tx1"/>
              </a:solidFill>
              <a:latin typeface="+mj-lt"/>
              <a:ea typeface="+mj-ea"/>
              <a:cs typeface="B Nazanin" panose="00000400000000000000" pitchFamily="2" charset="-78"/>
            </a:endParaRPr>
          </a:p>
          <a:p>
            <a:pPr algn="ctr"/>
            <a:r>
              <a:rPr lang="fa-IR" b="1" dirty="0" smtClean="0">
                <a:solidFill>
                  <a:schemeClr val="tx1"/>
                </a:solidFill>
                <a:latin typeface="+mj-lt"/>
                <a:ea typeface="+mj-ea"/>
                <a:cs typeface="B Nazanin" panose="00000400000000000000" pitchFamily="2" charset="-78"/>
              </a:rPr>
              <a:t>نام مدیر عامل:</a:t>
            </a:r>
          </a:p>
          <a:p>
            <a:pPr algn="ctr"/>
            <a:endParaRPr lang="fa-IR" b="1" dirty="0" smtClean="0">
              <a:solidFill>
                <a:schemeClr val="tx1"/>
              </a:solidFill>
              <a:latin typeface="+mj-lt"/>
              <a:ea typeface="+mj-ea"/>
              <a:cs typeface="B Nazanin" panose="00000400000000000000" pitchFamily="2" charset="-78"/>
            </a:endParaRPr>
          </a:p>
          <a:p>
            <a:pPr algn="ctr"/>
            <a:r>
              <a:rPr lang="fa-IR" b="1" dirty="0" smtClean="0">
                <a:solidFill>
                  <a:schemeClr val="tx1"/>
                </a:solidFill>
                <a:latin typeface="+mj-lt"/>
                <a:ea typeface="+mj-ea"/>
                <a:cs typeface="B Nazanin" panose="00000400000000000000" pitchFamily="2" charset="-78"/>
              </a:rPr>
              <a:t>محور فعالیت:</a:t>
            </a:r>
          </a:p>
          <a:p>
            <a:pPr algn="ctr"/>
            <a:endParaRPr lang="fa-IR" b="1" dirty="0" smtClean="0">
              <a:solidFill>
                <a:schemeClr val="tx1"/>
              </a:solidFill>
              <a:latin typeface="+mj-lt"/>
              <a:ea typeface="+mj-ea"/>
              <a:cs typeface="B Nazanin" panose="00000400000000000000" pitchFamily="2" charset="-78"/>
            </a:endParaRPr>
          </a:p>
          <a:p>
            <a:pPr algn="ctr"/>
            <a:r>
              <a:rPr lang="fa-IR" b="1" dirty="0" smtClean="0">
                <a:solidFill>
                  <a:schemeClr val="tx1"/>
                </a:solidFill>
                <a:latin typeface="+mj-lt"/>
                <a:ea typeface="+mj-ea"/>
                <a:cs typeface="B Nazanin" panose="00000400000000000000" pitchFamily="2" charset="-78"/>
              </a:rPr>
              <a:t>نام دو تن از نمایندگان شرکت جهت معرفی به مرکز فناوری پیشرفته:</a:t>
            </a:r>
            <a:endParaRPr lang="fa-IR" b="1" dirty="0">
              <a:solidFill>
                <a:schemeClr val="tx1"/>
              </a:solidFill>
              <a:latin typeface="+mj-lt"/>
              <a:ea typeface="+mj-ea"/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44359" y="466248"/>
            <a:ext cx="1376810" cy="1315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bg1">
                    <a:lumMod val="50000"/>
                  </a:schemeClr>
                </a:solidFill>
                <a:cs typeface="B Nazanin" panose="00000400000000000000" pitchFamily="2" charset="-78"/>
              </a:rPr>
              <a:t>لوگو</a:t>
            </a:r>
            <a:endParaRPr lang="en-US" dirty="0">
              <a:solidFill>
                <a:schemeClr val="bg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14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2391508" y="328246"/>
            <a:ext cx="5767754" cy="92612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تعریف پروژه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2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2391508" y="328246"/>
            <a:ext cx="5767754" cy="92612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پیشینه پروژه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2391508" y="328246"/>
            <a:ext cx="5767754" cy="92612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تجهیزات و وسایل مورد نیاز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2391508" y="328246"/>
            <a:ext cx="5767754" cy="92612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برنامه زمان بندی مراحل انجام پروژه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0313"/>
              </p:ext>
            </p:extLst>
          </p:nvPr>
        </p:nvGraphicFramePr>
        <p:xfrm>
          <a:off x="433758" y="2149881"/>
          <a:ext cx="11371380" cy="26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2322">
                  <a:extLst>
                    <a:ext uri="{9D8B030D-6E8A-4147-A177-3AD203B41FA5}">
                      <a16:colId xmlns:a16="http://schemas.microsoft.com/office/drawing/2014/main" val="1499278328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2141551379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911548608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734576971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2024512792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3792620264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2950636836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1835545401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111888126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3163215781"/>
                    </a:ext>
                  </a:extLst>
                </a:gridCol>
                <a:gridCol w="722322">
                  <a:extLst>
                    <a:ext uri="{9D8B030D-6E8A-4147-A177-3AD203B41FA5}">
                      <a16:colId xmlns:a16="http://schemas.microsoft.com/office/drawing/2014/main" val="1089696292"/>
                    </a:ext>
                  </a:extLst>
                </a:gridCol>
                <a:gridCol w="588854">
                  <a:extLst>
                    <a:ext uri="{9D8B030D-6E8A-4147-A177-3AD203B41FA5}">
                      <a16:colId xmlns:a16="http://schemas.microsoft.com/office/drawing/2014/main" val="3655693378"/>
                    </a:ext>
                  </a:extLst>
                </a:gridCol>
                <a:gridCol w="2836984">
                  <a:extLst>
                    <a:ext uri="{9D8B030D-6E8A-4147-A177-3AD203B41FA5}">
                      <a16:colId xmlns:a16="http://schemas.microsoft.com/office/drawing/2014/main" val="2915401040"/>
                    </a:ext>
                  </a:extLst>
                </a:gridCol>
              </a:tblGrid>
              <a:tr h="413456"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ماه 12</a:t>
                      </a:r>
                      <a:endParaRPr lang="en-US" sz="16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ماه 11</a:t>
                      </a:r>
                      <a:endParaRPr lang="en-US" sz="16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cs typeface="B Nazanin" panose="00000400000000000000" pitchFamily="2" charset="-78"/>
                        </a:rPr>
                        <a:t>ماه 10</a:t>
                      </a:r>
                      <a:endParaRPr lang="en-US" sz="1600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9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8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6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5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4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3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2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ماه 1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وظایف/ماه</a:t>
                      </a:r>
                      <a:endParaRPr lang="en-US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5445864"/>
                  </a:ext>
                </a:extLst>
              </a:tr>
              <a:tr h="413456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fa-IR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عنوان مثال: </a:t>
                      </a:r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راه</a:t>
                      </a:r>
                      <a:r>
                        <a:rPr lang="fa-IR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اندازی آزمایش های اولیه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9068"/>
                  </a:ext>
                </a:extLst>
              </a:tr>
              <a:tr h="413456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164948"/>
                  </a:ext>
                </a:extLst>
              </a:tr>
              <a:tr h="413456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603941"/>
                  </a:ext>
                </a:extLst>
              </a:tr>
              <a:tr h="413456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368716"/>
                  </a:ext>
                </a:extLst>
              </a:tr>
              <a:tr h="413456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...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042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6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ave 4"/>
          <p:cNvSpPr/>
          <p:nvPr/>
        </p:nvSpPr>
        <p:spPr>
          <a:xfrm>
            <a:off x="1910865" y="386861"/>
            <a:ext cx="5767754" cy="92612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جدول  برآورد هزینه های ماهیانه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14517"/>
              </p:ext>
            </p:extLst>
          </p:nvPr>
        </p:nvGraphicFramePr>
        <p:xfrm>
          <a:off x="457200" y="1809087"/>
          <a:ext cx="8593411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628325028"/>
                    </a:ext>
                  </a:extLst>
                </a:gridCol>
                <a:gridCol w="1035671">
                  <a:extLst>
                    <a:ext uri="{9D8B030D-6E8A-4147-A177-3AD203B41FA5}">
                      <a16:colId xmlns:a16="http://schemas.microsoft.com/office/drawing/2014/main" val="504763133"/>
                    </a:ext>
                  </a:extLst>
                </a:gridCol>
                <a:gridCol w="1555129">
                  <a:extLst>
                    <a:ext uri="{9D8B030D-6E8A-4147-A177-3AD203B41FA5}">
                      <a16:colId xmlns:a16="http://schemas.microsoft.com/office/drawing/2014/main" val="843375481"/>
                    </a:ext>
                  </a:extLst>
                </a:gridCol>
                <a:gridCol w="1309341">
                  <a:extLst>
                    <a:ext uri="{9D8B030D-6E8A-4147-A177-3AD203B41FA5}">
                      <a16:colId xmlns:a16="http://schemas.microsoft.com/office/drawing/2014/main" val="2103522624"/>
                    </a:ext>
                  </a:extLst>
                </a:gridCol>
                <a:gridCol w="2083209">
                  <a:extLst>
                    <a:ext uri="{9D8B030D-6E8A-4147-A177-3AD203B41FA5}">
                      <a16:colId xmlns:a16="http://schemas.microsoft.com/office/drawing/2014/main" val="2045143472"/>
                    </a:ext>
                  </a:extLst>
                </a:gridCol>
                <a:gridCol w="781261">
                  <a:extLst>
                    <a:ext uri="{9D8B030D-6E8A-4147-A177-3AD203B41FA5}">
                      <a16:colId xmlns:a16="http://schemas.microsoft.com/office/drawing/2014/main" val="585112277"/>
                    </a:ext>
                  </a:extLst>
                </a:gridCol>
              </a:tblGrid>
              <a:tr h="39402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جمع (ریال)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تعرفه واحد (ریال)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تعداد استفاده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نام تجهیز</a:t>
                      </a:r>
                      <a:endParaRPr lang="en-US" sz="14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49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90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,</a:t>
                      </a: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000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30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,</a:t>
                      </a: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000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به عنوان مثال: </a:t>
                      </a:r>
                      <a:r>
                        <a:rPr lang="fa-IR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هیتر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25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38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003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16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642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6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53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7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297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8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079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9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728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5332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r>
                        <a:rPr lang="fa-I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جمع کل هزینه های ماهیانه:</a:t>
                      </a:r>
                      <a:r>
                        <a:rPr lang="fa-I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  ........  ریال                                                            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887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9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Wave 4"/>
          <p:cNvSpPr/>
          <p:nvPr/>
        </p:nvSpPr>
        <p:spPr>
          <a:xfrm>
            <a:off x="2391508" y="328246"/>
            <a:ext cx="5767754" cy="92612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برنامه های آتی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93B4-E24E-46AA-9A60-809767331A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141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Nazanin</vt:lpstr>
      <vt:lpstr>Calibri</vt:lpstr>
      <vt:lpstr>Trebuchet MS</vt:lpstr>
      <vt:lpstr>Wingdings 3</vt:lpstr>
      <vt:lpstr>Facet</vt:lpstr>
      <vt:lpstr>بسمه تعالی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Jahangirikhah</dc:creator>
  <cp:lastModifiedBy>PC</cp:lastModifiedBy>
  <cp:revision>34</cp:revision>
  <dcterms:created xsi:type="dcterms:W3CDTF">2022-09-14T05:40:59Z</dcterms:created>
  <dcterms:modified xsi:type="dcterms:W3CDTF">2022-10-15T04:51:22Z</dcterms:modified>
</cp:coreProperties>
</file>